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3" r:id="rId2"/>
  </p:sldMasterIdLst>
  <p:notesMasterIdLst>
    <p:notesMasterId r:id="rId67"/>
  </p:notesMasterIdLst>
  <p:sldIdLst>
    <p:sldId id="257" r:id="rId3"/>
    <p:sldId id="298" r:id="rId4"/>
    <p:sldId id="326" r:id="rId5"/>
    <p:sldId id="299" r:id="rId6"/>
    <p:sldId id="258" r:id="rId7"/>
    <p:sldId id="324" r:id="rId8"/>
    <p:sldId id="325" r:id="rId9"/>
    <p:sldId id="302" r:id="rId10"/>
    <p:sldId id="259" r:id="rId11"/>
    <p:sldId id="260" r:id="rId12"/>
    <p:sldId id="304" r:id="rId13"/>
    <p:sldId id="303" r:id="rId14"/>
    <p:sldId id="328" r:id="rId15"/>
    <p:sldId id="329" r:id="rId16"/>
    <p:sldId id="330" r:id="rId17"/>
    <p:sldId id="271" r:id="rId18"/>
    <p:sldId id="261" r:id="rId19"/>
    <p:sldId id="262" r:id="rId20"/>
    <p:sldId id="305" r:id="rId21"/>
    <p:sldId id="306" r:id="rId22"/>
    <p:sldId id="307" r:id="rId23"/>
    <p:sldId id="265" r:id="rId24"/>
    <p:sldId id="308" r:id="rId25"/>
    <p:sldId id="309" r:id="rId26"/>
    <p:sldId id="264" r:id="rId27"/>
    <p:sldId id="327" r:id="rId28"/>
    <p:sldId id="270" r:id="rId29"/>
    <p:sldId id="310" r:id="rId30"/>
    <p:sldId id="266" r:id="rId31"/>
    <p:sldId id="311" r:id="rId32"/>
    <p:sldId id="312" r:id="rId33"/>
    <p:sldId id="313" r:id="rId34"/>
    <p:sldId id="314" r:id="rId35"/>
    <p:sldId id="267" r:id="rId36"/>
    <p:sldId id="274" r:id="rId37"/>
    <p:sldId id="320" r:id="rId38"/>
    <p:sldId id="321" r:id="rId39"/>
    <p:sldId id="280" r:id="rId40"/>
    <p:sldId id="282" r:id="rId41"/>
    <p:sldId id="283" r:id="rId42"/>
    <p:sldId id="284" r:id="rId43"/>
    <p:sldId id="322" r:id="rId44"/>
    <p:sldId id="285" r:id="rId45"/>
    <p:sldId id="289" r:id="rId46"/>
    <p:sldId id="290" r:id="rId47"/>
    <p:sldId id="291" r:id="rId48"/>
    <p:sldId id="297" r:id="rId49"/>
    <p:sldId id="275" r:id="rId50"/>
    <p:sldId id="319" r:id="rId51"/>
    <p:sldId id="276" r:id="rId52"/>
    <p:sldId id="277" r:id="rId53"/>
    <p:sldId id="278" r:id="rId54"/>
    <p:sldId id="279" r:id="rId55"/>
    <p:sldId id="281" r:id="rId56"/>
    <p:sldId id="292" r:id="rId57"/>
    <p:sldId id="269" r:id="rId58"/>
    <p:sldId id="318" r:id="rId59"/>
    <p:sldId id="316" r:id="rId60"/>
    <p:sldId id="273" r:id="rId61"/>
    <p:sldId id="323" r:id="rId62"/>
    <p:sldId id="293" r:id="rId63"/>
    <p:sldId id="286" r:id="rId64"/>
    <p:sldId id="295" r:id="rId65"/>
    <p:sldId id="294" r:id="rId6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56"/>
    <p:restoredTop sz="78094" autoAdjust="0"/>
  </p:normalViewPr>
  <p:slideViewPr>
    <p:cSldViewPr snapToGrid="0">
      <p:cViewPr>
        <p:scale>
          <a:sx n="48" d="100"/>
          <a:sy n="48" d="100"/>
        </p:scale>
        <p:origin x="1904" y="8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notesViewPr>
    <p:cSldViewPr snapToGrid="0">
      <p:cViewPr varScale="1">
        <p:scale>
          <a:sx n="78" d="100"/>
          <a:sy n="78" d="100"/>
        </p:scale>
        <p:origin x="336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73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9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38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57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17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09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0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43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12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72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4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89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43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54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8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15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09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20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0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7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1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27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59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98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23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17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53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97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6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46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4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66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022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03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408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439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711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469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811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58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69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88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23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27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31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382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010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936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355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881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745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75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55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320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320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880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040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657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2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06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06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50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3" y="2130426"/>
            <a:ext cx="9787467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46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234" y="274639"/>
            <a:ext cx="2307167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617" y="274639"/>
            <a:ext cx="6720416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351618" y="274639"/>
            <a:ext cx="9230783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274638"/>
            <a:ext cx="1027853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03868" y="1600200"/>
            <a:ext cx="10278533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868" y="3938589"/>
            <a:ext cx="10278533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133" y="4406901"/>
            <a:ext cx="98361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133" y="2906713"/>
            <a:ext cx="98361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883" y="1600201"/>
            <a:ext cx="4929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2535" y="1600201"/>
            <a:ext cx="485986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6133" y="1535113"/>
            <a:ext cx="47603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6133" y="2174875"/>
            <a:ext cx="476038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5467" y="1535113"/>
            <a:ext cx="5096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2174875"/>
            <a:ext cx="508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273051"/>
            <a:ext cx="6400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67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274638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0935" y="1600201"/>
            <a:ext cx="10041467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BC2E0A13-CB42-8B48-A8ED-1105BF9A8B78}" type="datetimeFigureOut">
              <a:rPr lang="en-US" smtClean="0"/>
              <a:pPr/>
              <a:t>8/30/17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26932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Why do we need statistics?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Observation of Relationship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Observations </a:t>
            </a:r>
            <a:r>
              <a:rPr lang="en-US" dirty="0"/>
              <a:t>or hunches about a relationship in the social </a:t>
            </a:r>
            <a:r>
              <a:rPr lang="en-US" dirty="0" smtClean="0"/>
              <a:t>world…</a:t>
            </a:r>
          </a:p>
          <a:p>
            <a:endParaRPr lang="en-US" dirty="0"/>
          </a:p>
          <a:p>
            <a:r>
              <a:rPr lang="en-US" dirty="0" smtClean="0"/>
              <a:t>…From which you can derive a research question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Observation of Relationship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You notice that many of your friends from the South are either already married or have been married for years</a:t>
            </a:r>
          </a:p>
        </p:txBody>
      </p:sp>
    </p:spTree>
    <p:extLst>
      <p:ext uri="{BB962C8B-B14F-4D97-AF65-F5344CB8AC3E}">
        <p14:creationId xmlns:p14="http://schemas.microsoft.com/office/powerpoint/2010/main" val="38914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Why </a:t>
            </a:r>
            <a:r>
              <a:rPr lang="en-US" sz="3600" dirty="0" smtClean="0"/>
              <a:t>do Southerners have high rates of marriage?</a:t>
            </a: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15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Purpose of the Research?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Exploratory</a:t>
            </a:r>
          </a:p>
          <a:p>
            <a:pPr lvl="1"/>
            <a:r>
              <a:rPr lang="en-US" dirty="0" smtClean="0"/>
              <a:t>Mapping </a:t>
            </a:r>
            <a:r>
              <a:rPr lang="en-US" dirty="0"/>
              <a:t>out a topic that may warrant further study </a:t>
            </a:r>
            <a:r>
              <a:rPr lang="en-US" dirty="0" smtClean="0"/>
              <a:t>later</a:t>
            </a:r>
          </a:p>
          <a:p>
            <a:r>
              <a:rPr lang="en-US" dirty="0" smtClean="0"/>
              <a:t>Descriptive</a:t>
            </a:r>
          </a:p>
          <a:p>
            <a:pPr lvl="1"/>
            <a:r>
              <a:rPr lang="en-US" dirty="0" smtClean="0"/>
              <a:t>Describing </a:t>
            </a:r>
            <a:r>
              <a:rPr lang="en-US" dirty="0"/>
              <a:t>the state of social </a:t>
            </a:r>
            <a:r>
              <a:rPr lang="en-US" dirty="0" smtClean="0"/>
              <a:t>affairs</a:t>
            </a:r>
          </a:p>
          <a:p>
            <a:r>
              <a:rPr lang="en-US" dirty="0" smtClean="0"/>
              <a:t>Explanatory</a:t>
            </a:r>
          </a:p>
          <a:p>
            <a:pPr lvl="1"/>
            <a:r>
              <a:rPr lang="en-US" dirty="0" smtClean="0"/>
              <a:t>Providing </a:t>
            </a:r>
            <a:r>
              <a:rPr lang="en-US" dirty="0"/>
              <a:t>reasons for phenomena, in terms of causal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030365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Purpose of the Research?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alpha val="24000"/>
                  </a:schemeClr>
                </a:solidFill>
              </a:rPr>
              <a:t>Exploratory</a:t>
            </a:r>
          </a:p>
          <a:p>
            <a:pPr lvl="1"/>
            <a:r>
              <a:rPr lang="en-US" dirty="0" smtClean="0">
                <a:solidFill>
                  <a:schemeClr val="tx1">
                    <a:alpha val="24000"/>
                  </a:schemeClr>
                </a:solidFill>
              </a:rPr>
              <a:t>Mapping </a:t>
            </a:r>
            <a:r>
              <a:rPr lang="en-US" dirty="0">
                <a:solidFill>
                  <a:schemeClr val="tx1">
                    <a:alpha val="24000"/>
                  </a:schemeClr>
                </a:solidFill>
              </a:rPr>
              <a:t>out a topic that may warrant further study </a:t>
            </a:r>
            <a:r>
              <a:rPr lang="en-US" dirty="0" smtClean="0">
                <a:solidFill>
                  <a:schemeClr val="tx1">
                    <a:alpha val="24000"/>
                  </a:schemeClr>
                </a:solidFill>
              </a:rPr>
              <a:t>later</a:t>
            </a:r>
          </a:p>
          <a:p>
            <a:r>
              <a:rPr lang="en-US" dirty="0" smtClean="0">
                <a:solidFill>
                  <a:schemeClr val="tx1">
                    <a:alpha val="24000"/>
                  </a:schemeClr>
                </a:solidFill>
              </a:rPr>
              <a:t>Descriptive</a:t>
            </a:r>
          </a:p>
          <a:p>
            <a:pPr lvl="1"/>
            <a:r>
              <a:rPr lang="en-US" dirty="0" smtClean="0">
                <a:solidFill>
                  <a:schemeClr val="tx1">
                    <a:alpha val="24000"/>
                  </a:schemeClr>
                </a:solidFill>
              </a:rPr>
              <a:t>Describing </a:t>
            </a:r>
            <a:r>
              <a:rPr lang="en-US" dirty="0">
                <a:solidFill>
                  <a:schemeClr val="tx1">
                    <a:alpha val="24000"/>
                  </a:schemeClr>
                </a:solidFill>
              </a:rPr>
              <a:t>the state of social </a:t>
            </a:r>
            <a:r>
              <a:rPr lang="en-US" dirty="0" smtClean="0">
                <a:solidFill>
                  <a:schemeClr val="tx1">
                    <a:alpha val="24000"/>
                  </a:schemeClr>
                </a:solidFill>
              </a:rPr>
              <a:t>affairs</a:t>
            </a:r>
          </a:p>
          <a:p>
            <a:r>
              <a:rPr lang="en-US" dirty="0" smtClean="0"/>
              <a:t>Explanatory</a:t>
            </a:r>
          </a:p>
          <a:p>
            <a:pPr lvl="1"/>
            <a:r>
              <a:rPr lang="en-US" dirty="0" smtClean="0"/>
              <a:t>Providing </a:t>
            </a:r>
            <a:r>
              <a:rPr lang="en-US" dirty="0"/>
              <a:t>reasons for phenomena, in terms of causal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848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Empirical</a:t>
            </a:r>
          </a:p>
          <a:p>
            <a:r>
              <a:rPr lang="en-US" dirty="0" smtClean="0"/>
              <a:t>Aims for explaining underlying causal processes (causation)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42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Empirical Research: Causation Defined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Correlation/Association</a:t>
            </a:r>
          </a:p>
          <a:p>
            <a:pPr lvl="1"/>
            <a:r>
              <a:rPr lang="en-GB" dirty="0" smtClean="0"/>
              <a:t>The presence of a statistical association between the cause and the effect</a:t>
            </a:r>
          </a:p>
          <a:p>
            <a:r>
              <a:rPr lang="en-GB" dirty="0" smtClean="0"/>
              <a:t>Time Ordering</a:t>
            </a:r>
          </a:p>
          <a:p>
            <a:pPr lvl="1"/>
            <a:r>
              <a:rPr lang="en-GB" dirty="0" smtClean="0"/>
              <a:t>The cause must precede the effect</a:t>
            </a:r>
          </a:p>
          <a:p>
            <a:r>
              <a:rPr lang="en-GB" dirty="0" smtClean="0"/>
              <a:t>Absence of Spuriousness</a:t>
            </a:r>
          </a:p>
          <a:p>
            <a:pPr lvl="1"/>
            <a:r>
              <a:rPr lang="en-GB" dirty="0" smtClean="0"/>
              <a:t>The association between the cause and the effect cannot be explained by a third variable/cause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Spurious Relationships and Confounding Variables</a:t>
            </a:r>
          </a:p>
          <a:p>
            <a:pPr lvl="2"/>
            <a:r>
              <a:rPr lang="en-GB" dirty="0"/>
              <a:t>A</a:t>
            </a:r>
            <a:r>
              <a:rPr lang="en-GB" dirty="0" smtClean="0"/>
              <a:t> variable (that we may or may not have measured) other than the predictor variables that potentially affects an outcome variable.</a:t>
            </a:r>
          </a:p>
          <a:p>
            <a:pPr lvl="3"/>
            <a:r>
              <a:rPr lang="en-GB" dirty="0" smtClean="0"/>
              <a:t>The relationship between breast implants and suicide is confounded by self esteem.</a:t>
            </a:r>
          </a:p>
          <a:p>
            <a:pPr lvl="2"/>
            <a:r>
              <a:rPr lang="en-GB" dirty="0" smtClean="0"/>
              <a:t>Ruling out confounds, control for/include those variables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08037" y="1750207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308037" y="2819392"/>
            <a:ext cx="6072230" cy="1857388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Generating Theories and Hypotheses about Relationship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Theory</a:t>
            </a:r>
          </a:p>
          <a:p>
            <a:pPr lvl="1"/>
            <a:r>
              <a:rPr lang="en-GB" dirty="0" smtClean="0"/>
              <a:t>A set of principles that explain a relationship</a:t>
            </a:r>
          </a:p>
          <a:p>
            <a:endParaRPr lang="en-GB" dirty="0" smtClean="0"/>
          </a:p>
          <a:p>
            <a:r>
              <a:rPr lang="en-GB" dirty="0" smtClean="0"/>
              <a:t>Hypothesis</a:t>
            </a:r>
          </a:p>
          <a:p>
            <a:pPr lvl="1"/>
            <a:r>
              <a:rPr lang="en-GB" dirty="0" smtClean="0"/>
              <a:t>A prediction from a theory.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People from the South are more likely to be embedded in social institutions that pressure marriage (or discourage premarital sex).</a:t>
            </a:r>
          </a:p>
          <a:p>
            <a:pPr lvl="1"/>
            <a:r>
              <a:rPr lang="en-GB" dirty="0" smtClean="0"/>
              <a:t>e.g. churches</a:t>
            </a:r>
          </a:p>
        </p:txBody>
      </p:sp>
    </p:spTree>
    <p:extLst>
      <p:ext uri="{BB962C8B-B14F-4D97-AF65-F5344CB8AC3E}">
        <p14:creationId xmlns:p14="http://schemas.microsoft.com/office/powerpoint/2010/main" val="107083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Curiosity and </a:t>
            </a:r>
            <a:r>
              <a:rPr lang="en-US" dirty="0"/>
              <a:t>Questions about </a:t>
            </a:r>
            <a:r>
              <a:rPr lang="en-US" dirty="0" smtClean="0"/>
              <a:t>Social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Why do Southerners have high rates of marriage?</a:t>
            </a:r>
          </a:p>
          <a:p>
            <a:r>
              <a:rPr lang="en-US" dirty="0" smtClean="0"/>
              <a:t>Why is protest effective at raising public awareness?</a:t>
            </a:r>
          </a:p>
          <a:p>
            <a:r>
              <a:rPr lang="en-US" dirty="0" smtClean="0"/>
              <a:t>Why do technological businesses yield larger profits than others?</a:t>
            </a:r>
          </a:p>
          <a:p>
            <a:r>
              <a:rPr lang="en-US" dirty="0" smtClean="0"/>
              <a:t>Why do incumbent politicians follow public opinion?</a:t>
            </a:r>
          </a:p>
          <a:p>
            <a:r>
              <a:rPr lang="en-US" dirty="0" smtClean="0"/>
              <a:t>Why do women CEOs make less money than male CEOs?</a:t>
            </a:r>
          </a:p>
          <a:p>
            <a:r>
              <a:rPr lang="en-US" dirty="0" smtClean="0"/>
              <a:t>Why are blacks disproportionately targeted by police for nonviolent crimes?</a:t>
            </a:r>
          </a:p>
          <a:p>
            <a:r>
              <a:rPr lang="en-US" dirty="0" smtClean="0"/>
              <a:t>Why are Latino/a/</a:t>
            </a:r>
            <a:r>
              <a:rPr lang="en-US" dirty="0" err="1" smtClean="0"/>
              <a:t>xs</a:t>
            </a:r>
            <a:r>
              <a:rPr lang="en-US" dirty="0" smtClean="0"/>
              <a:t> the subject of contemporary immigration debates?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percent of married Southerners who are churchgoers will be higher than the percent of churchgoers in the general 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11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in the Relationship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Things that vary (change)</a:t>
            </a:r>
          </a:p>
        </p:txBody>
      </p:sp>
    </p:spTree>
    <p:extLst>
      <p:ext uri="{BB962C8B-B14F-4D97-AF65-F5344CB8AC3E}">
        <p14:creationId xmlns:p14="http://schemas.microsoft.com/office/powerpoint/2010/main" val="10905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Independent Variable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ause</a:t>
            </a:r>
          </a:p>
          <a:p>
            <a:pPr lvl="1"/>
            <a:r>
              <a:rPr lang="en-GB" dirty="0" smtClean="0"/>
              <a:t>Predictor</a:t>
            </a:r>
          </a:p>
          <a:p>
            <a:endParaRPr lang="en-GB" dirty="0" smtClean="0"/>
          </a:p>
          <a:p>
            <a:r>
              <a:rPr lang="en-GB" dirty="0" smtClean="0"/>
              <a:t>Dependent Variable</a:t>
            </a:r>
          </a:p>
          <a:p>
            <a:pPr lvl="1"/>
            <a:r>
              <a:rPr lang="en-GB" dirty="0" smtClean="0"/>
              <a:t>Effect</a:t>
            </a:r>
          </a:p>
          <a:p>
            <a:pPr lvl="1"/>
            <a:r>
              <a:rPr lang="en-GB" dirty="0" smtClean="0"/>
              <a:t>Outcome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39316" lvl="1" indent="-239316">
              <a:spcBef>
                <a:spcPts val="525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US" dirty="0" smtClean="0"/>
              <a:t>Church Attendance</a:t>
            </a:r>
          </a:p>
          <a:p>
            <a:pPr marL="445294" lvl="2" indent="-239316">
              <a:spcBef>
                <a:spcPts val="525"/>
              </a:spcBef>
              <a:buSzPct val="60000"/>
              <a:buFont typeface="Wingdings" pitchFamily="2" charset="2"/>
              <a:buChar char=""/>
            </a:pPr>
            <a:endParaRPr lang="en-US" dirty="0" smtClean="0"/>
          </a:p>
          <a:p>
            <a:pPr marL="239316" lvl="1" indent="-239316">
              <a:spcBef>
                <a:spcPts val="525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en-US" dirty="0" smtClean="0"/>
          </a:p>
          <a:p>
            <a:pPr marL="239316" lvl="1" indent="-239316">
              <a:spcBef>
                <a:spcPts val="525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US" dirty="0"/>
              <a:t>Marital Status</a:t>
            </a:r>
          </a:p>
          <a:p>
            <a:pPr marL="239316" lvl="1" indent="-239316">
              <a:spcBef>
                <a:spcPts val="525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02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39316" lvl="1" indent="-239316">
              <a:spcBef>
                <a:spcPts val="525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US" dirty="0" smtClean="0"/>
              <a:t>Church Attendance</a:t>
            </a:r>
          </a:p>
          <a:p>
            <a:pPr marL="445294" lvl="2" indent="-239316">
              <a:spcBef>
                <a:spcPts val="525"/>
              </a:spcBef>
              <a:buSzPct val="60000"/>
              <a:buFont typeface="Wingdings" pitchFamily="2" charset="2"/>
              <a:buChar char=""/>
            </a:pPr>
            <a:r>
              <a:rPr lang="en-US" dirty="0" smtClean="0"/>
              <a:t>Predictor, Independent Variable</a:t>
            </a:r>
          </a:p>
          <a:p>
            <a:pPr marL="239316" lvl="1" indent="-239316">
              <a:spcBef>
                <a:spcPts val="525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endParaRPr lang="en-US" dirty="0" smtClean="0"/>
          </a:p>
          <a:p>
            <a:pPr marL="239316" lvl="1" indent="-239316">
              <a:spcBef>
                <a:spcPts val="525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</a:pPr>
            <a:r>
              <a:rPr lang="en-US" dirty="0" smtClean="0"/>
              <a:t>Marital Status</a:t>
            </a:r>
          </a:p>
          <a:p>
            <a:pPr marL="445294" lvl="2" indent="-239316">
              <a:spcBef>
                <a:spcPts val="525"/>
              </a:spcBef>
              <a:buSzPct val="60000"/>
              <a:buFont typeface="Wingdings" pitchFamily="2" charset="2"/>
              <a:buChar char=""/>
            </a:pPr>
            <a:r>
              <a:rPr lang="en-US" dirty="0" smtClean="0"/>
              <a:t>Outcome, Dependent Variable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3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08037" y="1678769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308037" y="4376742"/>
            <a:ext cx="6072230" cy="1071570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Question is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Is the question about a static or ``as it currently stands” relationship?</a:t>
            </a:r>
          </a:p>
          <a:p>
            <a:pPr lvl="1"/>
            <a:r>
              <a:rPr lang="en-US" dirty="0" smtClean="0"/>
              <a:t>Cross-sectional</a:t>
            </a:r>
          </a:p>
          <a:p>
            <a:r>
              <a:rPr lang="en-US" dirty="0" smtClean="0"/>
              <a:t>Is it a question about a relationship that unfolds over time?</a:t>
            </a:r>
          </a:p>
          <a:p>
            <a:pPr lvl="1"/>
            <a:r>
              <a:rPr lang="en-US" dirty="0" smtClean="0"/>
              <a:t>Longitudinal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9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Types of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Cross-sectional data (between-subjects)</a:t>
            </a:r>
          </a:p>
          <a:p>
            <a:pPr lvl="1"/>
            <a:r>
              <a:rPr lang="en-GB" dirty="0" smtClean="0"/>
              <a:t>Data from many different elements (e.g. people, counties, states) at a single point in time, a cross-section of the population</a:t>
            </a:r>
          </a:p>
          <a:p>
            <a:pPr lvl="1"/>
            <a:endParaRPr lang="en-GB" dirty="0"/>
          </a:p>
          <a:p>
            <a:r>
              <a:rPr lang="en-GB" dirty="0" smtClean="0"/>
              <a:t>Longitudinal data (within-subjects)</a:t>
            </a:r>
          </a:p>
          <a:p>
            <a:pPr lvl="1"/>
            <a:r>
              <a:rPr lang="en-GB" dirty="0" smtClean="0"/>
              <a:t>Data from many of the same elements (e.g. people, counties, states) at multiple time points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of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0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of Measurement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517636"/>
            <a:ext cx="7758138" cy="5000660"/>
          </a:xfrm>
        </p:spPr>
        <p:txBody>
          <a:bodyPr>
            <a:normAutofit/>
          </a:bodyPr>
          <a:lstStyle/>
          <a:p>
            <a:r>
              <a:rPr lang="en-US" dirty="0"/>
              <a:t>Nominal</a:t>
            </a:r>
          </a:p>
          <a:p>
            <a:r>
              <a:rPr lang="en-US" dirty="0"/>
              <a:t>Ordinal</a:t>
            </a:r>
          </a:p>
          <a:p>
            <a:r>
              <a:rPr lang="en-US" dirty="0"/>
              <a:t>Interval</a:t>
            </a:r>
          </a:p>
          <a:p>
            <a:r>
              <a:rPr lang="en-US" dirty="0"/>
              <a:t>Ratio</a:t>
            </a:r>
          </a:p>
          <a:p>
            <a:endParaRPr lang="en-GB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answer these questions… requires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of Measurement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517636"/>
            <a:ext cx="10649422" cy="5000660"/>
          </a:xfrm>
        </p:spPr>
        <p:txBody>
          <a:bodyPr>
            <a:normAutofit/>
          </a:bodyPr>
          <a:lstStyle/>
          <a:p>
            <a:r>
              <a:rPr lang="en-US" dirty="0" smtClean="0"/>
              <a:t>Nominal</a:t>
            </a:r>
            <a:endParaRPr lang="en-GB" dirty="0"/>
          </a:p>
          <a:p>
            <a:pPr lvl="1"/>
            <a:r>
              <a:rPr lang="en-GB" dirty="0"/>
              <a:t>Variables whose attributes have only the characteristics of exhaustiveness and mutually exclusiveness. </a:t>
            </a:r>
            <a:r>
              <a:rPr lang="en-GB" i="1" u="sng" dirty="0"/>
              <a:t>Simple categories. Attributes that classify, but cannot be ranked</a:t>
            </a:r>
            <a:r>
              <a:rPr lang="en-GB" i="1" u="sng" dirty="0" smtClean="0"/>
              <a:t>!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Examples</a:t>
            </a:r>
            <a:r>
              <a:rPr lang="en-GB" dirty="0"/>
              <a:t>: gender, religious affiliation, college major, hair </a:t>
            </a:r>
            <a:r>
              <a:rPr lang="en-GB" dirty="0" err="1"/>
              <a:t>color</a:t>
            </a:r>
            <a:r>
              <a:rPr lang="en-GB" dirty="0"/>
              <a:t>, birthplace, nationality, party </a:t>
            </a:r>
            <a:r>
              <a:rPr lang="en-GB" dirty="0" smtClean="0"/>
              <a:t>affiliation</a:t>
            </a:r>
          </a:p>
          <a:p>
            <a:pPr lvl="1"/>
            <a:endParaRPr lang="en-GB" dirty="0"/>
          </a:p>
          <a:p>
            <a:pPr lvl="2"/>
            <a:r>
              <a:rPr lang="en-US" dirty="0" smtClean="0"/>
              <a:t>Binary/Dichotomous</a:t>
            </a:r>
          </a:p>
          <a:p>
            <a:pPr lvl="3"/>
            <a:r>
              <a:rPr lang="en-US" dirty="0" smtClean="0"/>
              <a:t>special </a:t>
            </a:r>
            <a:r>
              <a:rPr lang="en-US" dirty="0"/>
              <a:t>case of nominal variable with only two </a:t>
            </a:r>
            <a:r>
              <a:rPr lang="en-US" dirty="0" smtClean="0"/>
              <a:t>values</a:t>
            </a:r>
          </a:p>
          <a:p>
            <a:pPr lvl="3"/>
            <a:endParaRPr lang="en-US" dirty="0"/>
          </a:p>
          <a:p>
            <a:pPr lvl="3"/>
            <a:r>
              <a:rPr lang="en-US" dirty="0" smtClean="0"/>
              <a:t>Example: voter/non-voter, yes/no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01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of Measurement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517636"/>
            <a:ext cx="10678450" cy="5000660"/>
          </a:xfrm>
        </p:spPr>
        <p:txBody>
          <a:bodyPr>
            <a:normAutofit/>
          </a:bodyPr>
          <a:lstStyle/>
          <a:p>
            <a:r>
              <a:rPr lang="en-US" dirty="0" smtClean="0"/>
              <a:t>Ordinal</a:t>
            </a:r>
            <a:endParaRPr lang="en-GB" dirty="0"/>
          </a:p>
          <a:p>
            <a:pPr lvl="1"/>
            <a:r>
              <a:rPr lang="en-GB" dirty="0"/>
              <a:t>Variables with attributes we can logically rank order. </a:t>
            </a:r>
            <a:r>
              <a:rPr lang="en-GB" i="1" u="sng" dirty="0"/>
              <a:t>Variables whose attributes that classify and can be ranked but lack an associated numerical value</a:t>
            </a:r>
            <a:r>
              <a:rPr lang="en-GB" i="1" u="sng" dirty="0" smtClean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Examples</a:t>
            </a:r>
            <a:r>
              <a:rPr lang="en-GB" dirty="0"/>
              <a:t>: socioeconomic status, level of conflict, prejudice, conservativeness, hardness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87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of Measurement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3" y="1517636"/>
            <a:ext cx="10489765" cy="5000660"/>
          </a:xfrm>
        </p:spPr>
        <p:txBody>
          <a:bodyPr>
            <a:normAutofit/>
          </a:bodyPr>
          <a:lstStyle/>
          <a:p>
            <a:r>
              <a:rPr lang="en-US" dirty="0" smtClean="0"/>
              <a:t>Interval</a:t>
            </a:r>
          </a:p>
          <a:p>
            <a:pPr lvl="1"/>
            <a:r>
              <a:rPr lang="en-US" dirty="0"/>
              <a:t>Variables for which the actual distance between attributes has meaning. </a:t>
            </a:r>
            <a:r>
              <a:rPr lang="en-US" i="1" u="sng" dirty="0"/>
              <a:t>Variables whose attributes classify, can be ranked ordered, and have an equal numerical distance between values</a:t>
            </a:r>
            <a:r>
              <a:rPr lang="en-US" i="1" u="sng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temperature (Fahrenheit), IQ score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79847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of Measurement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3" y="1517636"/>
            <a:ext cx="10489765" cy="5000660"/>
          </a:xfrm>
        </p:spPr>
        <p:txBody>
          <a:bodyPr>
            <a:normAutofit/>
          </a:bodyPr>
          <a:lstStyle/>
          <a:p>
            <a:r>
              <a:rPr lang="en-US" dirty="0" smtClean="0"/>
              <a:t>Ratio</a:t>
            </a:r>
          </a:p>
          <a:p>
            <a:pPr lvl="1"/>
            <a:r>
              <a:rPr lang="en-US" dirty="0"/>
              <a:t>Variables whose attributes meet the requirements of a interval measure, and has a true zero point.</a:t>
            </a:r>
          </a:p>
          <a:p>
            <a:endParaRPr lang="en-US" dirty="0"/>
          </a:p>
          <a:p>
            <a:pPr lvl="1"/>
            <a:r>
              <a:rPr lang="en-US" dirty="0"/>
              <a:t>Examples: temperature (Kelvin), age, length of time, number of organizations, number of groups, number of A’s received in college</a:t>
            </a:r>
          </a:p>
          <a:p>
            <a:pPr lvl="1"/>
            <a:endParaRPr lang="en-US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52368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Exercise: Levels of Measurement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Church Attendance</a:t>
            </a:r>
          </a:p>
          <a:p>
            <a:pPr lvl="1"/>
            <a:r>
              <a:rPr lang="en-GB" dirty="0" smtClean="0"/>
              <a:t>Nominal</a:t>
            </a:r>
          </a:p>
          <a:p>
            <a:pPr lvl="1"/>
            <a:r>
              <a:rPr lang="en-GB" dirty="0" smtClean="0"/>
              <a:t>Ordinal</a:t>
            </a:r>
          </a:p>
          <a:p>
            <a:pPr lvl="1"/>
            <a:r>
              <a:rPr lang="en-GB" dirty="0" smtClean="0"/>
              <a:t>Interval-Ratio</a:t>
            </a:r>
          </a:p>
          <a:p>
            <a:pPr lvl="1"/>
            <a:endParaRPr lang="en-GB" dirty="0"/>
          </a:p>
          <a:p>
            <a:r>
              <a:rPr lang="en-GB" dirty="0" smtClean="0"/>
              <a:t>Marital Status</a:t>
            </a:r>
          </a:p>
          <a:p>
            <a:pPr lvl="1"/>
            <a:r>
              <a:rPr lang="en-GB" dirty="0" smtClean="0"/>
              <a:t>Nominal</a:t>
            </a:r>
          </a:p>
          <a:p>
            <a:pPr lvl="1"/>
            <a:r>
              <a:rPr lang="en-GB" dirty="0" smtClean="0"/>
              <a:t>Ordinal</a:t>
            </a:r>
          </a:p>
          <a:p>
            <a:pPr lvl="1"/>
            <a:r>
              <a:rPr lang="en-GB" dirty="0" smtClean="0"/>
              <a:t>Interval-Ratio</a:t>
            </a: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08037" y="1870060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308037" y="5584836"/>
            <a:ext cx="6072230" cy="1071570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Analyzing</a:t>
            </a:r>
            <a:r>
              <a:rPr lang="en-GB" dirty="0" smtClean="0"/>
              <a:t> Data: Univariate Measures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Measures of Central Tendency</a:t>
            </a:r>
          </a:p>
          <a:p>
            <a:r>
              <a:rPr lang="en-GB" dirty="0" smtClean="0"/>
              <a:t>Measures of Dispersion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019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Measures of Central </a:t>
            </a:r>
            <a:r>
              <a:rPr lang="en-GB" dirty="0"/>
              <a:t>T</a:t>
            </a:r>
            <a:r>
              <a:rPr lang="en-GB" dirty="0" smtClean="0"/>
              <a:t>endency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Mode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most frequently observed value or attribute. Can be used for all variable types: nominal, ordinal, and interval</a:t>
            </a:r>
            <a:r>
              <a:rPr lang="en-GB" dirty="0" smtClean="0"/>
              <a:t>.</a:t>
            </a:r>
          </a:p>
          <a:p>
            <a:r>
              <a:rPr lang="en-GB" dirty="0" smtClean="0"/>
              <a:t>Median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value of the “middle” case in a rank-ordered set of observations. Should only be used for two variable types: ordinal, and interval</a:t>
            </a:r>
            <a:r>
              <a:rPr lang="en-GB" dirty="0" smtClean="0"/>
              <a:t>.</a:t>
            </a:r>
          </a:p>
          <a:p>
            <a:r>
              <a:rPr lang="en-GB" dirty="0" smtClean="0"/>
              <a:t>Mean</a:t>
            </a:r>
          </a:p>
          <a:p>
            <a:pPr lvl="1"/>
            <a:r>
              <a:rPr lang="en-GB" dirty="0" err="1"/>
              <a:t>Center</a:t>
            </a:r>
            <a:r>
              <a:rPr lang="en-GB" dirty="0"/>
              <a:t>/average score, computed by summing the values of several observations and dividing by the number of observations. Should only be used for interval variables</a:t>
            </a:r>
          </a:p>
        </p:txBody>
      </p:sp>
    </p:spTree>
    <p:extLst>
      <p:ext uri="{BB962C8B-B14F-4D97-AF65-F5344CB8AC3E}">
        <p14:creationId xmlns:p14="http://schemas.microsoft.com/office/powerpoint/2010/main" val="521712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Mode</a:t>
            </a:r>
          </a:p>
          <a:p>
            <a:pPr lvl="1"/>
            <a:r>
              <a:rPr lang="en-GB" dirty="0" smtClean="0"/>
              <a:t>The most frequent score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Bimodal</a:t>
            </a:r>
          </a:p>
          <a:p>
            <a:pPr lvl="2"/>
            <a:r>
              <a:rPr lang="en-GB" dirty="0" smtClean="0"/>
              <a:t>Having two modes</a:t>
            </a:r>
          </a:p>
          <a:p>
            <a:pPr lvl="1"/>
            <a:r>
              <a:rPr lang="en-GB" dirty="0" smtClean="0"/>
              <a:t>Multimodal</a:t>
            </a:r>
          </a:p>
          <a:p>
            <a:pPr lvl="2"/>
            <a:r>
              <a:rPr lang="en-GB" dirty="0" smtClean="0"/>
              <a:t>Having several modes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Median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The Median is the middle score when scores are ordered</a:t>
            </a:r>
            <a:r>
              <a:rPr lang="en-GB" dirty="0"/>
              <a:t>:</a:t>
            </a:r>
            <a:endParaRPr lang="en-GB" dirty="0" smtClean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72" y="3028950"/>
            <a:ext cx="7833360" cy="294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8000" dirty="0" smtClean="0"/>
              <a:t>Data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552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Mean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743060"/>
            <a:ext cx="7758138" cy="2043114"/>
          </a:xfrm>
        </p:spPr>
        <p:txBody>
          <a:bodyPr/>
          <a:lstStyle/>
          <a:p>
            <a:r>
              <a:rPr lang="en-GB" dirty="0" smtClean="0"/>
              <a:t>Mean</a:t>
            </a:r>
          </a:p>
          <a:p>
            <a:pPr lvl="1"/>
            <a:r>
              <a:rPr lang="en-GB" dirty="0" smtClean="0"/>
              <a:t>The sum of scores divided by the number of scores.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Example: Number of friends of 11 Facebook users.</a:t>
            </a:r>
            <a:endParaRPr lang="en-GB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403600"/>
            <a:ext cx="2142744" cy="1158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533900"/>
            <a:ext cx="554355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5803900"/>
            <a:ext cx="2381250" cy="81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Measures of Dispersion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Range</a:t>
            </a:r>
          </a:p>
          <a:p>
            <a:r>
              <a:rPr lang="en-GB" dirty="0" smtClean="0"/>
              <a:t>Interquartile Range</a:t>
            </a:r>
          </a:p>
          <a:p>
            <a:r>
              <a:rPr lang="en-GB" dirty="0" smtClean="0"/>
              <a:t>Variance</a:t>
            </a:r>
          </a:p>
          <a:p>
            <a:r>
              <a:rPr lang="en-GB" dirty="0" smtClean="0"/>
              <a:t>Standard Deviation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The Range</a:t>
            </a:r>
          </a:p>
          <a:p>
            <a:pPr lvl="1"/>
            <a:r>
              <a:rPr lang="en-GB" dirty="0" smtClean="0"/>
              <a:t>The smallest score subtracted from the largest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Example: For our Facebook friends data the highest score </a:t>
            </a:r>
            <a:r>
              <a:rPr lang="en-GB" dirty="0"/>
              <a:t>i</a:t>
            </a:r>
            <a:r>
              <a:rPr lang="en-GB" dirty="0" smtClean="0"/>
              <a:t>s 234 and the lowest is 22; therefore the range is: 234 −22 = 212</a:t>
            </a:r>
          </a:p>
        </p:txBody>
      </p:sp>
    </p:spTree>
    <p:extLst>
      <p:ext uri="{BB962C8B-B14F-4D97-AF65-F5344CB8AC3E}">
        <p14:creationId xmlns:p14="http://schemas.microsoft.com/office/powerpoint/2010/main" val="79644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Interquartile range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561305"/>
            <a:ext cx="7758138" cy="2185989"/>
          </a:xfrm>
        </p:spPr>
        <p:txBody>
          <a:bodyPr>
            <a:normAutofit/>
          </a:bodyPr>
          <a:lstStyle/>
          <a:p>
            <a:r>
              <a:rPr lang="en-GB" dirty="0" smtClean="0"/>
              <a:t>Quartiles</a:t>
            </a:r>
          </a:p>
          <a:p>
            <a:pPr lvl="1"/>
            <a:r>
              <a:rPr lang="en-GB" dirty="0" smtClean="0"/>
              <a:t>The three values that split the sorted data into four equal parts.</a:t>
            </a:r>
          </a:p>
          <a:p>
            <a:pPr lvl="1"/>
            <a:r>
              <a:rPr lang="en-GB" dirty="0" smtClean="0"/>
              <a:t>Second Quartile = median.</a:t>
            </a:r>
          </a:p>
          <a:p>
            <a:pPr lvl="1"/>
            <a:r>
              <a:rPr lang="en-GB" dirty="0" smtClean="0"/>
              <a:t>Lower quartile  = median of lower half of the data</a:t>
            </a:r>
          </a:p>
          <a:p>
            <a:pPr lvl="1"/>
            <a:r>
              <a:rPr lang="en-GB" dirty="0" smtClean="0"/>
              <a:t>Upper quartile = median of upper half of the data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886200"/>
            <a:ext cx="7627620" cy="2294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Pre-Variance: Deviation/Deviance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can calculate the spread of scores by looking at how different each score is from the center of a distribution e.g. the mean: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619500"/>
            <a:ext cx="34290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00" y="4470400"/>
            <a:ext cx="4953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57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/>
              <a:t>Indicates the total dispersion, or total deviance of scores from the mean: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It’s size is dependent on the number of scores in the data. </a:t>
            </a:r>
          </a:p>
          <a:p>
            <a:r>
              <a:rPr lang="en-US" sz="2800" dirty="0"/>
              <a:t>More useful to work with the average dispersion, known as the </a:t>
            </a:r>
            <a:r>
              <a:rPr lang="en-US" sz="2800" b="1" dirty="0"/>
              <a:t>variance</a:t>
            </a:r>
            <a:r>
              <a:rPr lang="en-US" sz="2800" dirty="0"/>
              <a:t>:</a:t>
            </a:r>
            <a:endParaRPr lang="en-US" sz="2800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2641600"/>
            <a:ext cx="47244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588000"/>
            <a:ext cx="54292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51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3" y="1498601"/>
            <a:ext cx="10475251" cy="4843463"/>
          </a:xfrm>
        </p:spPr>
        <p:txBody>
          <a:bodyPr/>
          <a:lstStyle/>
          <a:p>
            <a:r>
              <a:rPr lang="en-US" sz="2400" dirty="0"/>
              <a:t>The variance gives us a measure in units squared.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Example: In </a:t>
            </a:r>
            <a:r>
              <a:rPr lang="en-US" sz="2400" dirty="0"/>
              <a:t>our Facebook example we would have to say that the average error in out data was 3224.6 friends squared</a:t>
            </a:r>
            <a:r>
              <a:rPr lang="en-US" sz="2400" dirty="0" smtClean="0"/>
              <a:t>.</a:t>
            </a:r>
          </a:p>
          <a:p>
            <a:pPr lvl="1"/>
            <a:endParaRPr lang="en-US" sz="2400" dirty="0"/>
          </a:p>
          <a:p>
            <a:r>
              <a:rPr lang="en-US" sz="2400" dirty="0"/>
              <a:t>This problem is solved by taking the square root of the variance, which is known as the standard deviation: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864" y="4335464"/>
            <a:ext cx="24892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76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Same </a:t>
            </a:r>
            <a:r>
              <a:rPr lang="en-GB" dirty="0"/>
              <a:t>Mean, Different SD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85" y="1879600"/>
            <a:ext cx="7854315" cy="31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57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Graphing Data: Histograms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Frequency Distributions (aka Histograms)</a:t>
            </a:r>
          </a:p>
          <a:p>
            <a:pPr lvl="1"/>
            <a:r>
              <a:rPr lang="en-GB" dirty="0"/>
              <a:t>A</a:t>
            </a:r>
            <a:r>
              <a:rPr lang="en-GB" dirty="0" smtClean="0"/>
              <a:t> graph plotting values of observations on the horizontal axis, with a bar showing how many times each value occurred in the data set.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Graphing Data: Histograms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The ‘Normal’ Distribution</a:t>
            </a:r>
          </a:p>
          <a:p>
            <a:pPr lvl="1"/>
            <a:r>
              <a:rPr lang="en-GB" dirty="0" smtClean="0"/>
              <a:t>Bell shaped</a:t>
            </a:r>
          </a:p>
          <a:p>
            <a:pPr lvl="1"/>
            <a:r>
              <a:rPr lang="en-GB" dirty="0" smtClean="0"/>
              <a:t>Symmetrical around the </a:t>
            </a:r>
            <a:r>
              <a:rPr lang="en-GB" dirty="0" err="1" smtClean="0"/>
              <a:t>center</a:t>
            </a: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293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Data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Quantitative Methods</a:t>
            </a:r>
          </a:p>
          <a:p>
            <a:pPr lvl="1"/>
            <a:r>
              <a:rPr lang="en-GB" dirty="0" smtClean="0"/>
              <a:t>Developing and/or testing theories using </a:t>
            </a:r>
            <a:r>
              <a:rPr lang="en-GB" b="1" u="sng" dirty="0" smtClean="0"/>
              <a:t>numbers</a:t>
            </a:r>
          </a:p>
          <a:p>
            <a:endParaRPr lang="en-GB" dirty="0" smtClean="0"/>
          </a:p>
          <a:p>
            <a:r>
              <a:rPr lang="en-GB" dirty="0" smtClean="0"/>
              <a:t>Qualitative Methods</a:t>
            </a:r>
          </a:p>
          <a:p>
            <a:pPr lvl="1"/>
            <a:r>
              <a:rPr lang="en-GB" dirty="0" smtClean="0"/>
              <a:t>Developing and/or testing theories using </a:t>
            </a:r>
            <a:r>
              <a:rPr lang="en-GB" b="1" u="sng" dirty="0" smtClean="0"/>
              <a:t>language</a:t>
            </a:r>
            <a:r>
              <a:rPr lang="en-GB" dirty="0" smtClean="0"/>
              <a:t> and/or </a:t>
            </a:r>
            <a:r>
              <a:rPr lang="en-GB" b="1" u="sng" dirty="0" smtClean="0"/>
              <a:t>actions</a:t>
            </a:r>
          </a:p>
          <a:p>
            <a:pPr lvl="2"/>
            <a:r>
              <a:rPr lang="en-GB" dirty="0" smtClean="0"/>
              <a:t>Interviews, conversations</a:t>
            </a:r>
          </a:p>
          <a:p>
            <a:pPr lvl="2"/>
            <a:r>
              <a:rPr lang="en-GB" dirty="0" smtClean="0"/>
              <a:t>Newspapers, articles, media broadcasts</a:t>
            </a:r>
          </a:p>
          <a:p>
            <a:pPr lvl="2"/>
            <a:r>
              <a:rPr lang="en-GB" dirty="0" smtClean="0"/>
              <a:t>Ethnography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Normal Distribution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3225800"/>
            <a:ext cx="10600436" cy="2870200"/>
          </a:xfrm>
        </p:spPr>
        <p:txBody>
          <a:bodyPr>
            <a:normAutofit/>
          </a:bodyPr>
          <a:lstStyle/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GB" b="1" dirty="0" smtClean="0"/>
          </a:p>
          <a:p>
            <a:endParaRPr lang="en-GB" b="1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31" y="1842770"/>
            <a:ext cx="5396865" cy="3223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Properties of Frequency Distributions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Skew</a:t>
            </a:r>
          </a:p>
          <a:p>
            <a:pPr lvl="1"/>
            <a:r>
              <a:rPr lang="en-GB" dirty="0" smtClean="0"/>
              <a:t>The symmetry of the distribution.</a:t>
            </a:r>
          </a:p>
          <a:p>
            <a:pPr lvl="2"/>
            <a:r>
              <a:rPr lang="en-GB" dirty="0" smtClean="0"/>
              <a:t>Positive skew (scores bunched at low values with the tail pointing to high values).</a:t>
            </a:r>
          </a:p>
          <a:p>
            <a:pPr lvl="2"/>
            <a:r>
              <a:rPr lang="en-GB" dirty="0" smtClean="0"/>
              <a:t>Negative skew (scores bunched at high values with the tail pointing to low values).</a:t>
            </a:r>
          </a:p>
          <a:p>
            <a:endParaRPr lang="en-GB" dirty="0" smtClean="0"/>
          </a:p>
          <a:p>
            <a:r>
              <a:rPr lang="en-GB" dirty="0" smtClean="0"/>
              <a:t>Kurtosis</a:t>
            </a:r>
          </a:p>
          <a:p>
            <a:pPr lvl="1"/>
            <a:r>
              <a:rPr lang="en-GB" dirty="0" smtClean="0"/>
              <a:t>The ‘heaviness’ of the tails.</a:t>
            </a:r>
          </a:p>
          <a:p>
            <a:pPr lvl="2"/>
            <a:r>
              <a:rPr lang="en-GB" dirty="0" smtClean="0"/>
              <a:t>Leptokurtic = heavy tails and pointy around </a:t>
            </a:r>
            <a:r>
              <a:rPr lang="en-GB" dirty="0" err="1" smtClean="0"/>
              <a:t>center</a:t>
            </a:r>
            <a:r>
              <a:rPr lang="en-GB" dirty="0" smtClean="0"/>
              <a:t>.</a:t>
            </a:r>
          </a:p>
          <a:p>
            <a:pPr lvl="2"/>
            <a:r>
              <a:rPr lang="en-GB" dirty="0" err="1" smtClean="0"/>
              <a:t>Platykurtic</a:t>
            </a:r>
            <a:r>
              <a:rPr lang="en-GB" dirty="0" smtClean="0"/>
              <a:t> = light tails and flat.</a:t>
            </a:r>
          </a:p>
          <a:p>
            <a:pPr lvl="1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Skew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190" y="1828779"/>
            <a:ext cx="8385810" cy="3408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Kurtosis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968482"/>
            <a:ext cx="8049768" cy="3159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Bimodal and Multimodal Distributions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699" y="2082800"/>
            <a:ext cx="8109585" cy="3120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Mean, Different SD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7" y="2159000"/>
            <a:ext cx="8067421" cy="38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Measurement Considerations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Reliability and Validity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Reliability </a:t>
            </a:r>
          </a:p>
          <a:p>
            <a:pPr lvl="1"/>
            <a:r>
              <a:rPr lang="en-GB" dirty="0" smtClean="0"/>
              <a:t>The ability of the measure to produce the same results under the same conditions.</a:t>
            </a:r>
          </a:p>
          <a:p>
            <a:pPr lvl="1"/>
            <a:endParaRPr lang="en-GB" dirty="0"/>
          </a:p>
          <a:p>
            <a:r>
              <a:rPr lang="en-GB" dirty="0" smtClean="0"/>
              <a:t>Validity</a:t>
            </a:r>
          </a:p>
          <a:p>
            <a:pPr lvl="1"/>
            <a:r>
              <a:rPr lang="en-GB" dirty="0"/>
              <a:t>Whether an instrument measures what it set out to measure</a:t>
            </a:r>
            <a:r>
              <a:rPr lang="en-GB" dirty="0" smtClean="0"/>
              <a:t>.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An instrument (e.g. a psychological inventory) cannot be valid without first being reliable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9632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Measurement Error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Measurement error</a:t>
            </a:r>
          </a:p>
          <a:p>
            <a:pPr lvl="1"/>
            <a:r>
              <a:rPr lang="en-GB" dirty="0" smtClean="0"/>
              <a:t>The discrepancy between the actual value we’re trying to measure, and the number we use to represent that value.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Example:</a:t>
            </a:r>
          </a:p>
          <a:p>
            <a:pPr lvl="1"/>
            <a:r>
              <a:rPr lang="en-GB" dirty="0"/>
              <a:t>Y</a:t>
            </a:r>
            <a:r>
              <a:rPr lang="en-GB" dirty="0" smtClean="0"/>
              <a:t>ou (in reality) weigh 80 kg.</a:t>
            </a:r>
          </a:p>
          <a:p>
            <a:pPr lvl="1"/>
            <a:r>
              <a:rPr lang="en-GB" dirty="0" smtClean="0"/>
              <a:t>You stand on your bathroom scales and they say 83 kg.</a:t>
            </a:r>
          </a:p>
          <a:p>
            <a:pPr lvl="1"/>
            <a:r>
              <a:rPr lang="en-GB" dirty="0" smtClean="0"/>
              <a:t>The measurement error is 3 kg.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5799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Variation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Systematic Variation</a:t>
            </a:r>
          </a:p>
          <a:p>
            <a:pPr lvl="1"/>
            <a:r>
              <a:rPr lang="en-GB" dirty="0" smtClean="0"/>
              <a:t>Differences in performance created by a specific experimental manipulation.</a:t>
            </a:r>
          </a:p>
          <a:p>
            <a:endParaRPr lang="en-GB" dirty="0" smtClean="0"/>
          </a:p>
          <a:p>
            <a:r>
              <a:rPr lang="en-GB" dirty="0" smtClean="0"/>
              <a:t>Unsystematic Variation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ifferences in performance created by unknown factors.</a:t>
            </a:r>
          </a:p>
          <a:p>
            <a:pPr lvl="2"/>
            <a:r>
              <a:rPr lang="en-GB" dirty="0" smtClean="0"/>
              <a:t>Age, Gender, IQ, Time of day, Measurement error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Statistics/Quantitative Methods?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Helps us understand the world around us in an efficient </a:t>
            </a:r>
            <a:r>
              <a:rPr lang="en-US" dirty="0" smtClean="0"/>
              <a:t>way</a:t>
            </a:r>
          </a:p>
          <a:p>
            <a:pPr lvl="1"/>
            <a:r>
              <a:rPr lang="en-US" dirty="0" smtClean="0"/>
              <a:t>Don’t </a:t>
            </a:r>
            <a:r>
              <a:rPr lang="en-US" dirty="0"/>
              <a:t>have to interview every </a:t>
            </a:r>
            <a:r>
              <a:rPr lang="en-US" dirty="0" smtClean="0"/>
              <a:t>person</a:t>
            </a:r>
          </a:p>
          <a:p>
            <a:pPr lvl="2"/>
            <a:r>
              <a:rPr lang="en-US" dirty="0" smtClean="0"/>
              <a:t>Provides </a:t>
            </a:r>
            <a:r>
              <a:rPr lang="en-US" dirty="0"/>
              <a:t>a way to estimate how a person would respond </a:t>
            </a:r>
            <a:r>
              <a:rPr lang="en-US" i="1" dirty="0"/>
              <a:t>if we did </a:t>
            </a:r>
            <a:r>
              <a:rPr lang="en-US" dirty="0"/>
              <a:t>interview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us to predict/explain some outcome</a:t>
            </a:r>
          </a:p>
        </p:txBody>
      </p:sp>
    </p:spTree>
    <p:extLst>
      <p:ext uri="{BB962C8B-B14F-4D97-AF65-F5344CB8AC3E}">
        <p14:creationId xmlns:p14="http://schemas.microsoft.com/office/powerpoint/2010/main" val="11322030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167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Normal Probability Distribution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86" y="1866900"/>
            <a:ext cx="755904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55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Going beyond the data: </a:t>
            </a:r>
            <a:r>
              <a:rPr lang="en-GB" i="1" dirty="0" smtClean="0"/>
              <a:t>Z</a:t>
            </a:r>
            <a:r>
              <a:rPr lang="en-GB" dirty="0" smtClean="0"/>
              <a:t>-scores</a:t>
            </a:r>
            <a:endParaRPr lang="en-GB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549401"/>
            <a:ext cx="7758138" cy="2686056"/>
          </a:xfrm>
        </p:spPr>
        <p:txBody>
          <a:bodyPr>
            <a:normAutofit/>
          </a:bodyPr>
          <a:lstStyle/>
          <a:p>
            <a:r>
              <a:rPr lang="en-GB" dirty="0" smtClean="0"/>
              <a:t>Z-scores</a:t>
            </a:r>
          </a:p>
          <a:p>
            <a:pPr lvl="1"/>
            <a:r>
              <a:rPr lang="en-GB" dirty="0" smtClean="0"/>
              <a:t>Standardising a score with respect to the other scores in the group.</a:t>
            </a:r>
          </a:p>
          <a:p>
            <a:pPr lvl="1"/>
            <a:r>
              <a:rPr lang="en-GB" dirty="0" smtClean="0"/>
              <a:t>Expresses a score in terms of how many standard </a:t>
            </a:r>
            <a:r>
              <a:rPr lang="en-GB" dirty="0"/>
              <a:t>d</a:t>
            </a:r>
            <a:r>
              <a:rPr lang="en-GB" dirty="0" smtClean="0"/>
              <a:t>eviations it is away from the mean.</a:t>
            </a:r>
          </a:p>
          <a:p>
            <a:pPr lvl="1"/>
            <a:r>
              <a:rPr lang="en-GB" dirty="0" smtClean="0"/>
              <a:t>The distribution of </a:t>
            </a:r>
            <a:r>
              <a:rPr lang="en-GB" i="1" dirty="0" smtClean="0"/>
              <a:t>z</a:t>
            </a:r>
            <a:r>
              <a:rPr lang="en-GB" dirty="0" smtClean="0"/>
              <a:t>-scores has a mean of 0 and </a:t>
            </a:r>
            <a:r>
              <a:rPr lang="en-GB" i="1" dirty="0" smtClean="0"/>
              <a:t>SD</a:t>
            </a:r>
            <a:r>
              <a:rPr lang="en-GB" dirty="0" smtClean="0"/>
              <a:t> = 1.</a:t>
            </a:r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8150" y="3911584"/>
            <a:ext cx="3435372" cy="246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Properties of </a:t>
            </a:r>
            <a:r>
              <a:rPr lang="en-GB" i="1" dirty="0" smtClean="0"/>
              <a:t>z</a:t>
            </a:r>
            <a:r>
              <a:rPr lang="en-GB" dirty="0" smtClean="0"/>
              <a:t>-scores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1.96 cuts off the top 2.5% of the distribution.</a:t>
            </a:r>
          </a:p>
          <a:p>
            <a:r>
              <a:rPr lang="en-GB" dirty="0" smtClean="0"/>
              <a:t>−1.96 cuts off the bottom 2.5% of the distribution.</a:t>
            </a:r>
          </a:p>
          <a:p>
            <a:r>
              <a:rPr lang="en-GB" dirty="0" smtClean="0"/>
              <a:t>As such, 95% of z-scores lie between −1.96 and 1.96.</a:t>
            </a:r>
          </a:p>
          <a:p>
            <a:r>
              <a:rPr lang="en-GB" dirty="0" smtClean="0"/>
              <a:t>99% of z-scores lie between −2.58 and 2.58,</a:t>
            </a:r>
          </a:p>
          <a:p>
            <a:r>
              <a:rPr lang="en-GB" dirty="0" smtClean="0"/>
              <a:t>99.9% of them lie between −3.29 and 3.29.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45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Density function of a Normal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15" y="1955800"/>
            <a:ext cx="7379970" cy="37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2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Attitudes on Marijuana Legalization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E0A13-CB42-8B48-A8ED-1105BF9A8B78}" type="datetimeFigureOut">
              <a:rPr lang="en-US" smtClean="0"/>
              <a:t>8/30/17</a:t>
            </a:fld>
            <a:endParaRPr lang="en-US"/>
          </a:p>
        </p:txBody>
      </p:sp>
      <p:pic>
        <p:nvPicPr>
          <p:cNvPr id="5" name="Content Placeholder 3" descr="gallup.p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96" r="-4596"/>
          <a:stretch>
            <a:fillRect/>
          </a:stretch>
        </p:blipFill>
        <p:spPr>
          <a:xfrm>
            <a:off x="2300860" y="1754631"/>
            <a:ext cx="7713309" cy="3709788"/>
          </a:xfrm>
        </p:spPr>
      </p:pic>
      <p:pic>
        <p:nvPicPr>
          <p:cNvPr id="6" name="Picture 5" descr="Screen Shot 2017-01-27 at 12.13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732179"/>
            <a:ext cx="9144000" cy="8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(Quantitative) Research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2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Research Process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308037" y="1781160"/>
            <a:ext cx="78888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308037" y="1853730"/>
            <a:ext cx="6072230" cy="968837"/>
          </a:xfrm>
          <a:prstGeom prst="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ethods_stats2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hods_stats2" id="{77CCACD6-60E6-FF43-98AD-12095CDE7ED9}" vid="{DE333D5C-1D4A-6843-9701-77B15882AB8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4479</TotalTime>
  <Words>1686</Words>
  <Application>Microsoft Macintosh PowerPoint</Application>
  <PresentationFormat>Widescreen</PresentationFormat>
  <Paragraphs>339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Century Gothic</vt:lpstr>
      <vt:lpstr>Helvetica Neue Light</vt:lpstr>
      <vt:lpstr>ＭＳ Ｐゴシック</vt:lpstr>
      <vt:lpstr>Myriad Pro</vt:lpstr>
      <vt:lpstr>Trebuchet MS</vt:lpstr>
      <vt:lpstr>Verdana</vt:lpstr>
      <vt:lpstr>Wingdings</vt:lpstr>
      <vt:lpstr>Wingdings 2</vt:lpstr>
      <vt:lpstr>Arial</vt:lpstr>
      <vt:lpstr>DiscStat Lecture</vt:lpstr>
      <vt:lpstr>methods_stats2</vt:lpstr>
      <vt:lpstr>Why do we need statistics?</vt:lpstr>
      <vt:lpstr>Curiosity and Questions about Social World</vt:lpstr>
      <vt:lpstr>To answer these questions… requires</vt:lpstr>
      <vt:lpstr>PowerPoint Presentation</vt:lpstr>
      <vt:lpstr>Types of Data Analysis</vt:lpstr>
      <vt:lpstr>Why Statistics/Quantitative Methods?</vt:lpstr>
      <vt:lpstr>Example: Attitudes on Marijuana Legalization</vt:lpstr>
      <vt:lpstr>The (Quantitative) Research Process</vt:lpstr>
      <vt:lpstr>The Research Process</vt:lpstr>
      <vt:lpstr>Initial Observation of Relationship</vt:lpstr>
      <vt:lpstr>Initial Observation of Relationship</vt:lpstr>
      <vt:lpstr>Research Question</vt:lpstr>
      <vt:lpstr>What is the Purpose of the Research?</vt:lpstr>
      <vt:lpstr>What is the Purpose of the Research?</vt:lpstr>
      <vt:lpstr>Explanatory Research</vt:lpstr>
      <vt:lpstr>Empirical Research: Causation Defined</vt:lpstr>
      <vt:lpstr>The Research Process</vt:lpstr>
      <vt:lpstr>Generating Theories and Hypotheses about Relationship</vt:lpstr>
      <vt:lpstr>Theory</vt:lpstr>
      <vt:lpstr>Hypothesis</vt:lpstr>
      <vt:lpstr>Variables in the Relationship</vt:lpstr>
      <vt:lpstr>Variables</vt:lpstr>
      <vt:lpstr>Variables</vt:lpstr>
      <vt:lpstr>Variables</vt:lpstr>
      <vt:lpstr>The Research Process</vt:lpstr>
      <vt:lpstr>What Kind of Question is This?</vt:lpstr>
      <vt:lpstr>Types of Data</vt:lpstr>
      <vt:lpstr>Measurement of Variables</vt:lpstr>
      <vt:lpstr>Levels of Measurement</vt:lpstr>
      <vt:lpstr>Levels of Measurement</vt:lpstr>
      <vt:lpstr>Levels of Measurement</vt:lpstr>
      <vt:lpstr>Levels of Measurement</vt:lpstr>
      <vt:lpstr>Levels of Measurement</vt:lpstr>
      <vt:lpstr>Exercise: Levels of Measurement</vt:lpstr>
      <vt:lpstr>The Research Process</vt:lpstr>
      <vt:lpstr>Analyzing Data: Univariate Measures</vt:lpstr>
      <vt:lpstr>Measures of Central Tendency</vt:lpstr>
      <vt:lpstr>The Mode</vt:lpstr>
      <vt:lpstr>The Median</vt:lpstr>
      <vt:lpstr>The Mean</vt:lpstr>
      <vt:lpstr>Measures of Dispersion</vt:lpstr>
      <vt:lpstr>Range</vt:lpstr>
      <vt:lpstr>The Interquartile range</vt:lpstr>
      <vt:lpstr>Pre-Variance: Deviation/Deviance</vt:lpstr>
      <vt:lpstr>Variance</vt:lpstr>
      <vt:lpstr>Standard Deviation</vt:lpstr>
      <vt:lpstr>Example: Same Mean, Different SD</vt:lpstr>
      <vt:lpstr>Graphing Data: Histograms</vt:lpstr>
      <vt:lpstr>Graphing Data: Histograms</vt:lpstr>
      <vt:lpstr>The Normal Distribution</vt:lpstr>
      <vt:lpstr>Properties of Frequency Distributions</vt:lpstr>
      <vt:lpstr>Skew</vt:lpstr>
      <vt:lpstr>Kurtosis</vt:lpstr>
      <vt:lpstr>Bimodal and Multimodal Distributions</vt:lpstr>
      <vt:lpstr>Same Mean, Different SD</vt:lpstr>
      <vt:lpstr>Measurement Considerations</vt:lpstr>
      <vt:lpstr>Reliability and Validity</vt:lpstr>
      <vt:lpstr>Measurement Error</vt:lpstr>
      <vt:lpstr>Types of Variation</vt:lpstr>
      <vt:lpstr>Probability Distributions</vt:lpstr>
      <vt:lpstr>The Normal Probability Distribution</vt:lpstr>
      <vt:lpstr>Going beyond the data: Z-scores</vt:lpstr>
      <vt:lpstr>Properties of z-scores</vt:lpstr>
      <vt:lpstr>Probability Density function of a Normal Distribution</vt:lpstr>
    </vt:vector>
  </TitlesOfParts>
  <Company>University of Sussex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Vann, Burrel</cp:lastModifiedBy>
  <cp:revision>152</cp:revision>
  <dcterms:created xsi:type="dcterms:W3CDTF">2010-10-05T07:56:41Z</dcterms:created>
  <dcterms:modified xsi:type="dcterms:W3CDTF">2017-08-30T22:33:46Z</dcterms:modified>
</cp:coreProperties>
</file>